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66" r:id="rId4"/>
    <p:sldId id="264" r:id="rId5"/>
    <p:sldId id="258" r:id="rId6"/>
    <p:sldId id="260" r:id="rId7"/>
    <p:sldId id="261" r:id="rId8"/>
    <p:sldId id="262" r:id="rId9"/>
    <p:sldId id="263" r:id="rId10"/>
    <p:sldId id="265" r:id="rId11"/>
    <p:sldId id="257" r:id="rId12"/>
    <p:sldId id="282" r:id="rId13"/>
    <p:sldId id="280" r:id="rId14"/>
    <p:sldId id="281" r:id="rId15"/>
    <p:sldId id="267" r:id="rId16"/>
    <p:sldId id="259" r:id="rId17"/>
    <p:sldId id="269" r:id="rId18"/>
    <p:sldId id="270" r:id="rId19"/>
    <p:sldId id="271" r:id="rId20"/>
    <p:sldId id="272" r:id="rId21"/>
    <p:sldId id="273" r:id="rId22"/>
    <p:sldId id="275" r:id="rId23"/>
    <p:sldId id="276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44797-39B1-49C3-B87C-061C772293E4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92E5A-2631-4A50-8658-E338FDA11A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308C2-6F95-43DE-B8C2-4F8AA79FF3C1}" type="datetimeFigureOut">
              <a:rPr lang="zh-TW" altLang="en-US" smtClean="0"/>
              <a:pPr/>
              <a:t>2020/5/29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D15B2-C0F3-469E-8C28-5981399A42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108</a:t>
            </a:r>
            <a:r>
              <a:rPr lang="zh-TW" altLang="en-US" b="1" dirty="0" smtClean="0">
                <a:solidFill>
                  <a:srgbClr val="FF0000"/>
                </a:solidFill>
              </a:rPr>
              <a:t>升高二選組暨選課說明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2304256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</a:rPr>
              <a:t>2020</a:t>
            </a:r>
            <a:r>
              <a:rPr lang="zh-TW" altLang="en-US" b="1" dirty="0" smtClean="0">
                <a:solidFill>
                  <a:schemeClr val="tx1"/>
                </a:solidFill>
              </a:rPr>
              <a:t>  </a:t>
            </a:r>
            <a:r>
              <a:rPr lang="en-US" altLang="zh-TW" b="1" dirty="0" smtClean="0">
                <a:solidFill>
                  <a:schemeClr val="tx1"/>
                </a:solidFill>
              </a:rPr>
              <a:t>/</a:t>
            </a:r>
            <a:r>
              <a:rPr lang="zh-TW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</a:rPr>
              <a:t>  </a:t>
            </a:r>
            <a:r>
              <a:rPr lang="en-US" altLang="zh-TW" b="1" dirty="0" smtClean="0">
                <a:solidFill>
                  <a:schemeClr val="tx1"/>
                </a:solidFill>
              </a:rPr>
              <a:t>/</a:t>
            </a:r>
            <a:r>
              <a:rPr lang="zh-TW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</a:rPr>
              <a:t>29</a:t>
            </a:r>
            <a:r>
              <a:rPr lang="zh-TW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</a:rPr>
              <a:t>五</a:t>
            </a:r>
            <a:r>
              <a:rPr lang="en-US" altLang="zh-TW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zh-TW" b="1" dirty="0" smtClean="0">
                <a:solidFill>
                  <a:srgbClr val="0000FF"/>
                </a:solidFill>
              </a:rPr>
              <a:t>108</a:t>
            </a:r>
            <a:r>
              <a:rPr lang="zh-TW" altLang="en-US" b="1" dirty="0" smtClean="0">
                <a:solidFill>
                  <a:srgbClr val="0000FF"/>
                </a:solidFill>
              </a:rPr>
              <a:t>課諮教師召集人   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</a:rPr>
              <a:t>張少明老師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四 、加深加廣及多元選修</a:t>
            </a:r>
            <a:r>
              <a:rPr lang="en-US" altLang="zh-TW" b="1" dirty="0" smtClean="0">
                <a:solidFill>
                  <a:srgbClr val="0000FF"/>
                </a:solidFill>
              </a:rPr>
              <a:t/>
            </a:r>
            <a:br>
              <a:rPr lang="en-US" altLang="zh-TW" b="1" dirty="0" smtClean="0">
                <a:solidFill>
                  <a:srgbClr val="0000FF"/>
                </a:solidFill>
              </a:rPr>
            </a:br>
            <a:r>
              <a:rPr lang="en-US" altLang="zh-TW" b="1" dirty="0" smtClean="0">
                <a:solidFill>
                  <a:srgbClr val="0000FF"/>
                </a:solidFill>
              </a:rPr>
              <a:t>( </a:t>
            </a:r>
            <a:r>
              <a:rPr lang="zh-TW" altLang="en-US" b="1" dirty="0" smtClean="0">
                <a:solidFill>
                  <a:srgbClr val="0000FF"/>
                </a:solidFill>
              </a:rPr>
              <a:t>又稱：</a:t>
            </a:r>
            <a:r>
              <a:rPr lang="zh-TW" altLang="en-US" b="1" dirty="0" smtClean="0">
                <a:solidFill>
                  <a:srgbClr val="FF0000"/>
                </a:solidFill>
              </a:rPr>
              <a:t>深廣</a:t>
            </a:r>
            <a:r>
              <a:rPr lang="zh-TW" altLang="en-US" b="1" dirty="0" smtClean="0">
                <a:solidFill>
                  <a:srgbClr val="009900"/>
                </a:solidFill>
              </a:rPr>
              <a:t>多元</a:t>
            </a:r>
            <a:r>
              <a:rPr lang="zh-TW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zh-TW" b="1" dirty="0" smtClean="0">
                <a:solidFill>
                  <a:srgbClr val="0000FF"/>
                </a:solidFill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u="dbl" dirty="0">
                <a:solidFill>
                  <a:srgbClr val="009900"/>
                </a:solidFill>
              </a:rPr>
              <a:t>多元選修</a:t>
            </a:r>
            <a:r>
              <a:rPr lang="zh-TW" altLang="zh-TW" b="1" dirty="0">
                <a:solidFill>
                  <a:srgbClr val="009900"/>
                </a:solidFill>
              </a:rPr>
              <a:t>：</a:t>
            </a:r>
          </a:p>
          <a:p>
            <a:r>
              <a:rPr lang="zh-TW" altLang="zh-TW" b="1" dirty="0"/>
              <a:t>⑥遨遊</a:t>
            </a:r>
            <a:r>
              <a:rPr lang="zh-TW" altLang="zh-TW" b="1" dirty="0" smtClean="0"/>
              <a:t>星空</a:t>
            </a:r>
            <a:r>
              <a:rPr lang="zh-TW" altLang="en-US" b="1" dirty="0" smtClean="0"/>
              <a:t>             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自然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              </a:t>
            </a:r>
            <a:endParaRPr lang="zh-TW" altLang="zh-TW" b="1" dirty="0"/>
          </a:p>
          <a:p>
            <a:r>
              <a:rPr lang="zh-TW" altLang="zh-TW" b="1" dirty="0"/>
              <a:t>⑦共享數學</a:t>
            </a:r>
            <a:r>
              <a:rPr lang="zh-TW" altLang="zh-TW" b="1" dirty="0" smtClean="0"/>
              <a:t>思維</a:t>
            </a:r>
            <a:r>
              <a:rPr lang="en-US" altLang="zh-TW" b="1" dirty="0" smtClean="0"/>
              <a:t>    (</a:t>
            </a:r>
            <a:r>
              <a:rPr lang="zh-TW" altLang="en-US" b="1" dirty="0" smtClean="0"/>
              <a:t>數學</a:t>
            </a:r>
            <a:r>
              <a:rPr lang="en-US" altLang="zh-TW" b="1" dirty="0" smtClean="0"/>
              <a:t>)</a:t>
            </a:r>
            <a:endParaRPr lang="zh-TW" altLang="zh-TW" b="1" dirty="0"/>
          </a:p>
          <a:p>
            <a:r>
              <a:rPr lang="zh-TW" altLang="zh-TW" b="1" dirty="0"/>
              <a:t>⑧飲食</a:t>
            </a:r>
            <a:r>
              <a:rPr lang="zh-TW" altLang="zh-TW" b="1" dirty="0" smtClean="0"/>
              <a:t>文學</a:t>
            </a:r>
            <a:r>
              <a:rPr lang="en-US" altLang="zh-TW" b="1" dirty="0" smtClean="0"/>
              <a:t>             (</a:t>
            </a:r>
            <a:r>
              <a:rPr lang="zh-TW" altLang="en-US" b="1" dirty="0" smtClean="0"/>
              <a:t>國文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539845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339331" cy="542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776864" cy="564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942169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五、彈性學習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b="1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說明：彈性學習共</a:t>
            </a:r>
            <a:r>
              <a:rPr lang="en-US" altLang="zh-TW" b="1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學分，規劃如下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>
              <a:buNone/>
            </a:pPr>
            <a:endParaRPr lang="en-US" altLang="zh-TW" b="1" dirty="0" smtClean="0"/>
          </a:p>
          <a:p>
            <a:r>
              <a:rPr lang="zh-TW" altLang="en-US" b="1" dirty="0"/>
              <a:t>彈</a:t>
            </a:r>
            <a:r>
              <a:rPr lang="zh-TW" altLang="en-US" b="1" dirty="0" smtClean="0">
                <a:solidFill>
                  <a:srgbClr val="0000FF"/>
                </a:solidFill>
              </a:rPr>
              <a:t>一</a:t>
            </a:r>
            <a:r>
              <a:rPr lang="zh-TW" altLang="en-US" b="1" dirty="0" smtClean="0"/>
              <a:t>：學校活動</a:t>
            </a:r>
            <a:endParaRPr lang="en-US" altLang="zh-TW" b="1" dirty="0" smtClean="0"/>
          </a:p>
          <a:p>
            <a:r>
              <a:rPr lang="zh-TW" altLang="en-US" b="1" dirty="0"/>
              <a:t>彈</a:t>
            </a:r>
            <a:r>
              <a:rPr lang="zh-TW" altLang="en-US" b="1" dirty="0" smtClean="0">
                <a:solidFill>
                  <a:srgbClr val="0000FF"/>
                </a:solidFill>
              </a:rPr>
              <a:t>二</a:t>
            </a:r>
            <a:r>
              <a:rPr lang="zh-TW" altLang="en-US" b="1" dirty="0" smtClean="0"/>
              <a:t>：自主學習</a:t>
            </a:r>
            <a:endParaRPr lang="en-US" altLang="zh-TW" b="1" dirty="0" smtClean="0"/>
          </a:p>
          <a:p>
            <a:r>
              <a:rPr lang="zh-TW" altLang="en-US" b="1" dirty="0"/>
              <a:t>彈</a:t>
            </a:r>
            <a:r>
              <a:rPr lang="zh-TW" altLang="en-US" b="1" dirty="0" smtClean="0">
                <a:solidFill>
                  <a:srgbClr val="0000FF"/>
                </a:solidFill>
              </a:rPr>
              <a:t>三</a:t>
            </a:r>
            <a:r>
              <a:rPr lang="zh-TW" altLang="en-US" b="1" dirty="0" smtClean="0"/>
              <a:t>：充實增廣</a:t>
            </a:r>
            <a:r>
              <a:rPr lang="en-US" altLang="zh-TW" b="1" dirty="0" smtClean="0"/>
              <a:t>(</a:t>
            </a:r>
            <a:r>
              <a:rPr lang="en-US" altLang="zh-TW" b="1" dirty="0">
                <a:solidFill>
                  <a:srgbClr val="FF0000"/>
                </a:solidFill>
              </a:rPr>
              <a:t>8</a:t>
            </a:r>
            <a:r>
              <a:rPr lang="zh-TW" altLang="en-US" b="1" dirty="0" smtClean="0">
                <a:solidFill>
                  <a:srgbClr val="FF0000"/>
                </a:solidFill>
              </a:rPr>
              <a:t>擇</a:t>
            </a:r>
            <a:r>
              <a:rPr lang="en-US" altLang="zh-TW" b="1" dirty="0" smtClean="0">
                <a:solidFill>
                  <a:srgbClr val="FF0000"/>
                </a:solidFill>
              </a:rPr>
              <a:t>1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、上下學期</a:t>
            </a:r>
            <a:r>
              <a:rPr lang="zh-TW" altLang="en-US" b="1" dirty="0" smtClean="0">
                <a:solidFill>
                  <a:srgbClr val="FF0000"/>
                </a:solidFill>
              </a:rPr>
              <a:t>可重複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spcBef>
                <a:spcPts val="0"/>
              </a:spcBef>
              <a:buClr>
                <a:srgbClr val="FF0000"/>
              </a:buClr>
              <a:buSzPts val="4400"/>
            </a:pPr>
            <a:r>
              <a:rPr lang="zh-TW" sz="3600" b="1" dirty="0" smtClean="0">
                <a:solidFill>
                  <a:srgbClr val="FF0000"/>
                </a:solidFill>
              </a:rPr>
              <a:t>高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二</a:t>
            </a:r>
            <a:r>
              <a:rPr lang="zh-TW" altLang="en-US" sz="3600" b="1" dirty="0" smtClean="0">
                <a:solidFill>
                  <a:srgbClr val="0000FF"/>
                </a:solidFill>
              </a:rPr>
              <a:t>充實</a:t>
            </a:r>
            <a:r>
              <a:rPr lang="zh-TW" sz="3600" b="1" dirty="0" smtClean="0">
                <a:solidFill>
                  <a:srgbClr val="009900"/>
                </a:solidFill>
              </a:rPr>
              <a:t>增廣</a:t>
            </a:r>
            <a:endParaRPr sz="3600" dirty="0">
              <a:solidFill>
                <a:srgbClr val="009900"/>
              </a:solidFill>
            </a:endParaRPr>
          </a:p>
        </p:txBody>
      </p:sp>
      <p:graphicFrame>
        <p:nvGraphicFramePr>
          <p:cNvPr id="152" name="Google Shape;152;p10"/>
          <p:cNvGraphicFramePr/>
          <p:nvPr/>
        </p:nvGraphicFramePr>
        <p:xfrm>
          <a:off x="457200" y="1196751"/>
          <a:ext cx="7499175" cy="467145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90464"/>
                <a:gridCol w="3168352"/>
                <a:gridCol w="3240359"/>
              </a:tblGrid>
              <a:tr h="64807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800" b="1" dirty="0" smtClean="0"/>
                        <a:t>類別</a:t>
                      </a:r>
                      <a:endParaRPr sz="2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800" b="1" dirty="0" smtClean="0"/>
                        <a:t>高</a:t>
                      </a:r>
                      <a:r>
                        <a:rPr lang="zh-TW" altLang="en-US" sz="2800" b="1" dirty="0" smtClean="0"/>
                        <a:t>二</a:t>
                      </a:r>
                      <a:r>
                        <a:rPr lang="zh-TW" sz="2800" b="1" dirty="0" smtClean="0"/>
                        <a:t>上</a:t>
                      </a:r>
                      <a:endParaRPr sz="28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800" b="1" dirty="0" smtClean="0"/>
                        <a:t>高</a:t>
                      </a:r>
                      <a:r>
                        <a:rPr lang="zh-TW" altLang="en-US" sz="2800" b="1" dirty="0" smtClean="0"/>
                        <a:t>二</a:t>
                      </a:r>
                      <a:r>
                        <a:rPr lang="zh-TW" sz="2800" b="1" dirty="0" smtClean="0"/>
                        <a:t>下</a:t>
                      </a:r>
                      <a:endParaRPr sz="2800" b="1" dirty="0"/>
                    </a:p>
                  </a:txBody>
                  <a:tcPr marL="91450" marR="91450" marT="45725" marB="45725"/>
                </a:tc>
              </a:tr>
              <a:tr h="149299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800" b="1" dirty="0" smtClean="0">
                          <a:solidFill>
                            <a:srgbClr val="0000FF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充實</a:t>
                      </a:r>
                      <a:endParaRPr sz="2800" b="1" dirty="0">
                        <a:solidFill>
                          <a:srgbClr val="0000FF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r>
                        <a:rPr lang="zh-TW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國文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充實</a:t>
                      </a:r>
                      <a:endParaRPr lang="en-US" altLang="zh-TW" sz="2800" b="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②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英文充實</a:t>
                      </a:r>
                      <a:r>
                        <a:rPr lang="en-US" altLang="zh-TW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兩個班</a:t>
                      </a:r>
                      <a:r>
                        <a:rPr lang="en-US" altLang="zh-TW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③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數學充實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r>
                        <a:rPr lang="zh-TW" altLang="zh-TW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國文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充實</a:t>
                      </a:r>
                      <a:endParaRPr lang="en-US" altLang="zh-TW" sz="2800" b="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②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英文充實</a:t>
                      </a:r>
                      <a:r>
                        <a:rPr lang="en-US" altLang="zh-TW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兩個班</a:t>
                      </a:r>
                      <a:r>
                        <a:rPr lang="en-US" altLang="zh-TW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③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數學充實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50" marR="91450" marT="45725" marB="45725"/>
                </a:tc>
              </a:tr>
              <a:tr h="16284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800" b="1" dirty="0" smtClean="0">
                          <a:solidFill>
                            <a:srgbClr val="0099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增廣</a:t>
                      </a:r>
                      <a:endParaRPr sz="2800" b="1" dirty="0">
                        <a:solidFill>
                          <a:srgbClr val="0099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物理增廣</a:t>
                      </a:r>
                      <a:endParaRPr sz="2800" b="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⑤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化學增廣</a:t>
                      </a:r>
                      <a:endParaRPr lang="en-US" altLang="zh-TW" sz="2800" b="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歷史增廣</a:t>
                      </a:r>
                      <a:endParaRPr lang="en-US" altLang="zh-TW" sz="2800" b="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⑦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地理增廣</a:t>
                      </a:r>
                      <a:endParaRPr lang="en-US" altLang="zh-TW" sz="2800" b="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⑧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公民增廣</a:t>
                      </a:r>
                      <a:endParaRPr sz="28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物理增廣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⑤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化學增廣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歷史增廣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⑦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地理增廣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⑧</a:t>
                      </a:r>
                      <a:r>
                        <a:rPr lang="zh-TW" altLang="en-US" sz="2800" b="0" dirty="0" smtClean="0">
                          <a:latin typeface="標楷體" pitchFamily="65" charset="-120"/>
                          <a:ea typeface="標楷體" pitchFamily="65" charset="-120"/>
                        </a:rPr>
                        <a:t>公民增廣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 smtClean="0"/>
              <a:t>109</a:t>
            </a:r>
            <a:r>
              <a:rPr lang="zh-TW" altLang="en-US" sz="2800" b="1" dirty="0" smtClean="0">
                <a:solidFill>
                  <a:srgbClr val="FF33CC"/>
                </a:solidFill>
              </a:rPr>
              <a:t>校訂必修</a:t>
            </a:r>
            <a:r>
              <a:rPr lang="zh-TW" altLang="en-US" sz="2800" b="1" dirty="0" smtClean="0"/>
              <a:t>課程簡介</a:t>
            </a:r>
            <a:endParaRPr lang="zh-TW" altLang="en-US" sz="28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124743"/>
          <a:ext cx="8229600" cy="5322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4392488"/>
                <a:gridCol w="2386608"/>
              </a:tblGrid>
              <a:tr h="720081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課程名 稱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課程內容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開設科目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r>
                        <a:rPr lang="zh-TW" altLang="en-US" dirty="0" smtClean="0"/>
                        <a:t>對應學群</a:t>
                      </a:r>
                      <a:r>
                        <a:rPr lang="zh-TW" altLang="en-US" baseline="0" dirty="0" smtClean="0"/>
                        <a:t>建議</a:t>
                      </a:r>
                      <a:endParaRPr lang="zh-TW" altLang="en-US" dirty="0"/>
                    </a:p>
                  </a:txBody>
                  <a:tcPr/>
                </a:tc>
              </a:tr>
              <a:tr h="2088232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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書香</a:t>
                      </a:r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滿園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課程內容規劃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為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、閱讀策略寫作介紹 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、閱讀筆記策略「筆記達人成功術」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3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、閱讀找主旨策略「經典小說」 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、閱讀摘要策略「科普世界任我遊」 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5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、創作教學「五感體驗」 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、創作教學「校慶對聯創作」。</a:t>
                      </a:r>
                    </a:p>
                    <a:p>
                      <a:endParaRPr lang="zh-TW" altLang="zh-TW" sz="2000" b="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endParaRPr lang="zh-TW" altLang="en-US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FF33CC"/>
                          </a:solidFill>
                        </a:rPr>
                        <a:t>  </a:t>
                      </a:r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rgbClr val="FF33CC"/>
                          </a:solidFill>
                        </a:rPr>
                        <a:t> 國文</a:t>
                      </a:r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)  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數理化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大眾傳播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文史哲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教育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管理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遊憩運動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醫藥衛生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生命科學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生物資源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地球環境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藝術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社會心理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b="1" dirty="0"/>
                    </a:p>
                  </a:txBody>
                  <a:tcPr/>
                </a:tc>
              </a:tr>
              <a:tr h="1668757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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英文</a:t>
                      </a:r>
                      <a:endParaRPr lang="en-US" altLang="zh-TW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博客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本課程以奇蹟男孩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(Wonder)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這本小說為主軸，引導學生運用閱讀策略，做情節預測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(prediction)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、對文本主題探討與分析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(theme exploration and analysis)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、連結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(connections: text to text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text to self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text to world)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、小組討論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(discussion)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、主題式簡報與發表等一系列探索。</a:t>
                      </a:r>
                      <a:endParaRPr lang="zh-TW" altLang="en-US" sz="20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英文</a:t>
                      </a:r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資訊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藝術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社會心理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外語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文史哲 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教育 </a:t>
                      </a:r>
                      <a:endParaRPr lang="zh-TW" alt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109</a:t>
            </a:r>
            <a:r>
              <a:rPr lang="zh-TW" altLang="en-US" b="1" dirty="0" smtClean="0">
                <a:solidFill>
                  <a:srgbClr val="FF33CC"/>
                </a:solidFill>
              </a:rPr>
              <a:t>校訂必修</a:t>
            </a:r>
            <a:r>
              <a:rPr lang="zh-TW" altLang="en-US" b="1" dirty="0" smtClean="0"/>
              <a:t>課程簡介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zh-TW" altLang="zh-TW" dirty="0" smtClean="0"/>
          </a:p>
          <a:p>
            <a:pPr fontAlgn="t"/>
            <a:endParaRPr lang="zh-TW" altLang="zh-TW" dirty="0" smtClean="0"/>
          </a:p>
          <a:p>
            <a:pPr fontAlgn="t"/>
            <a:endParaRPr lang="zh-TW" altLang="zh-TW" dirty="0" smtClean="0"/>
          </a:p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600" y="1340768"/>
          <a:ext cx="7488833" cy="5046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3686809"/>
                <a:gridCol w="2304257"/>
              </a:tblGrid>
              <a:tr h="750483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課程名稱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課程內容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b="0" dirty="0" smtClean="0">
                          <a:solidFill>
                            <a:srgbClr val="FF33CC"/>
                          </a:solidFill>
                        </a:rPr>
                        <a:t>開設科目</a:t>
                      </a:r>
                      <a:r>
                        <a:rPr lang="en-US" altLang="zh-TW" dirty="0" smtClean="0">
                          <a:solidFill>
                            <a:srgbClr val="FF33CC"/>
                          </a:solidFill>
                        </a:rPr>
                        <a:t>)</a:t>
                      </a:r>
                    </a:p>
                    <a:p>
                      <a:r>
                        <a:rPr lang="zh-TW" altLang="en-US" dirty="0" smtClean="0"/>
                        <a:t>對應學群建議</a:t>
                      </a:r>
                      <a:endParaRPr lang="zh-TW" altLang="en-US" dirty="0"/>
                    </a:p>
                  </a:txBody>
                  <a:tcPr/>
                </a:tc>
              </a:tr>
              <a:tr h="1393755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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世界</a:t>
                      </a:r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大解構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研究以下主題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:</a:t>
                      </a:r>
                      <a:r>
                        <a:rPr lang="zh-TW" altLang="zh-TW" sz="2000" b="1" kern="1200" dirty="0" smtClean="0">
                          <a:solidFill>
                            <a:srgbClr val="FF33CC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歷史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: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東南亞的歷史發展宗教藝術、</a:t>
                      </a:r>
                      <a:r>
                        <a:rPr lang="zh-TW" altLang="zh-TW" sz="2000" b="1" kern="1200" dirty="0" smtClean="0">
                          <a:solidFill>
                            <a:srgbClr val="FF33CC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地理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: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從大湄</a:t>
                      </a:r>
                      <a:r>
                        <a:rPr lang="zh-TW" altLang="en-US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公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河的發展區域談戰略性資源的爭奪、</a:t>
                      </a:r>
                      <a:r>
                        <a:rPr lang="zh-TW" altLang="zh-TW" sz="2000" b="1" kern="1200" dirty="0" smtClean="0">
                          <a:solidFill>
                            <a:srgbClr val="FF33CC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公民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: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社會結構裡的東南移工與生活</a:t>
                      </a:r>
                      <a:endParaRPr lang="zh-TW" altLang="en-US" sz="2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rgbClr val="FF33CC"/>
                          </a:solidFill>
                        </a:rPr>
                        <a:t>社會</a:t>
                      </a:r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地球環境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文史哲</a:t>
                      </a:r>
                      <a:endParaRPr lang="zh-TW" altLang="en-US" b="1" dirty="0"/>
                    </a:p>
                  </a:txBody>
                  <a:tcPr/>
                </a:tc>
              </a:tr>
              <a:tr h="2680298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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科學</a:t>
                      </a:r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講做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圖書館巡禮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閱讀一本科普書籍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 2.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短文閱讀與測驗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3.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共讀與書摘分享 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4.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小論文比賽介紹、作品觀摩、學習寫作格式 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5.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辦理一場清大寫作中心講座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6.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學習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Google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文件協作 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7.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小論文撰寫或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TED(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科學金頭腦定理解說創意報告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製作</a:t>
                      </a:r>
                      <a:endParaRPr lang="zh-TW" altLang="en-US" sz="20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rgbClr val="FF33CC"/>
                          </a:solidFill>
                        </a:rPr>
                        <a:t>自然</a:t>
                      </a:r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工程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數理化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醫藥衛生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生命科學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生物資源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地球環境</a:t>
                      </a:r>
                      <a:endParaRPr lang="zh-TW" alt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109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深廣</a:t>
            </a:r>
            <a:r>
              <a:rPr lang="zh-TW" altLang="en-US" sz="4000" b="1" dirty="0" smtClean="0">
                <a:solidFill>
                  <a:srgbClr val="009900"/>
                </a:solidFill>
              </a:rPr>
              <a:t>多元</a:t>
            </a:r>
            <a:r>
              <a:rPr lang="zh-TW" altLang="en-US" sz="4000" b="1" dirty="0" smtClean="0"/>
              <a:t>課程簡介</a:t>
            </a:r>
            <a:endParaRPr lang="zh-TW" altLang="en-US" sz="40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49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888432"/>
                <a:gridCol w="2602632"/>
              </a:tblGrid>
              <a:tr h="74868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課程名稱</a:t>
                      </a:r>
                      <a:endParaRPr lang="en-US" altLang="zh-TW" sz="2400" dirty="0" smtClean="0"/>
                    </a:p>
                    <a:p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課程內容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b="0" dirty="0" smtClean="0">
                          <a:solidFill>
                            <a:srgbClr val="FF33CC"/>
                          </a:solidFill>
                        </a:rPr>
                        <a:t>開設科目</a:t>
                      </a:r>
                      <a:r>
                        <a:rPr lang="en-US" altLang="zh-TW" b="0" dirty="0" smtClean="0">
                          <a:solidFill>
                            <a:srgbClr val="FF33CC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對應學群建議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1761371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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進階程</a:t>
                      </a:r>
                      <a:endParaRPr lang="en-US" altLang="zh-TW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式設計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以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C/C++</a:t>
                      </a:r>
                      <a:r>
                        <a:rPr lang="zh-TW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實作資料結構，例如堆疊、佇列等，以及實作重要的演算法，例如排序、搜尋等，並完成實作專題。</a:t>
                      </a:r>
                      <a:endParaRPr lang="zh-TW" altLang="en-US" sz="24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rgbClr val="FF33CC"/>
                          </a:solidFill>
                        </a:rPr>
                        <a:t>科技</a:t>
                      </a:r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資訊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工程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數理化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地球環境</a:t>
                      </a:r>
                      <a:endParaRPr lang="zh-TW" altLang="en-US" b="1" dirty="0"/>
                    </a:p>
                  </a:txBody>
                  <a:tcPr/>
                </a:tc>
              </a:tr>
              <a:tr h="1473875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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基本設</a:t>
                      </a:r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計</a:t>
                      </a:r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新媒</a:t>
                      </a:r>
                      <a:endParaRPr lang="en-US" altLang="zh-TW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體藝術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文字造型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, </a:t>
                      </a:r>
                      <a:r>
                        <a:rPr lang="zh-TW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版面編排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, </a:t>
                      </a:r>
                      <a:r>
                        <a:rPr lang="zh-TW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圖像閱讀與資訊圖像化</a:t>
                      </a:r>
                      <a:r>
                        <a:rPr lang="en-US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, </a:t>
                      </a:r>
                      <a:r>
                        <a:rPr lang="zh-TW" altLang="zh-TW" sz="24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動畫與新媒體藝術</a:t>
                      </a:r>
                      <a:endParaRPr lang="zh-TW" altLang="en-US" sz="24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rgbClr val="FF33CC"/>
                          </a:solidFill>
                        </a:rPr>
                        <a:t>藝術人文</a:t>
                      </a:r>
                      <a:r>
                        <a:rPr lang="en-US" altLang="zh-TW" b="1" dirty="0" smtClean="0">
                          <a:solidFill>
                            <a:srgbClr val="FF33CC"/>
                          </a:solidFill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資訊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建築設計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藝術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社會心理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大眾傳播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教育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管理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遊憩運動</a:t>
                      </a:r>
                      <a:endParaRPr lang="zh-TW" alt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109</a:t>
            </a:r>
            <a:r>
              <a:rPr lang="zh-TW" altLang="en-US" b="1" dirty="0" smtClean="0"/>
              <a:t>學年</a:t>
            </a:r>
            <a:r>
              <a:rPr lang="zh-TW" altLang="zh-TW" b="1" dirty="0" smtClean="0"/>
              <a:t>課諮教師團隊介紹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35516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2304256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年段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課諮師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任教科目</a:t>
                      </a:r>
                      <a:endParaRPr lang="zh-TW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</a:rPr>
                        <a:t>高一 </a:t>
                      </a:r>
                      <a:r>
                        <a:rPr lang="en-US" altLang="zh-TW" sz="28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</a:rPr>
                        <a:t>兼召集人</a:t>
                      </a:r>
                      <a:r>
                        <a:rPr lang="en-US" altLang="zh-TW" sz="28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吳詩嫻  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英文</a:t>
                      </a:r>
                      <a:endParaRPr lang="zh-TW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</a:rPr>
                        <a:t>高一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郭凡綺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國文</a:t>
                      </a:r>
                      <a:endParaRPr lang="zh-TW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</a:rPr>
                        <a:t>高一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王淑敏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數學</a:t>
                      </a:r>
                      <a:endParaRPr lang="zh-TW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rgbClr val="009900"/>
                          </a:solidFill>
                        </a:rPr>
                        <a:t>高二</a:t>
                      </a:r>
                      <a:endParaRPr lang="zh-TW" altLang="en-US" sz="2800" b="1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辛毓玲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地理</a:t>
                      </a:r>
                      <a:endParaRPr lang="zh-TW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rgbClr val="009900"/>
                          </a:solidFill>
                        </a:rPr>
                        <a:t>高二</a:t>
                      </a:r>
                      <a:endParaRPr lang="zh-TW" altLang="en-US" sz="2800" b="1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魏君津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物理</a:t>
                      </a:r>
                      <a:endParaRPr lang="zh-TW" alt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b="1" dirty="0" smtClean="0">
                          <a:solidFill>
                            <a:srgbClr val="009900"/>
                          </a:solidFill>
                        </a:rPr>
                        <a:t>高二</a:t>
                      </a:r>
                      <a:endParaRPr lang="zh-TW" altLang="en-US" sz="2800" b="1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歐陽麟</a:t>
                      </a:r>
                      <a:endParaRPr lang="zh-TW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 smtClean="0"/>
                        <a:t>體育</a:t>
                      </a:r>
                      <a:endParaRPr lang="zh-TW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zh-TW" sz="3600" b="1" dirty="0" smtClean="0"/>
              <a:t>109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深廣</a:t>
            </a:r>
            <a:r>
              <a:rPr lang="zh-TW" altLang="en-US" sz="3600" b="1" dirty="0" smtClean="0">
                <a:solidFill>
                  <a:srgbClr val="009900"/>
                </a:solidFill>
              </a:rPr>
              <a:t>多元</a:t>
            </a:r>
            <a:r>
              <a:rPr lang="zh-TW" altLang="en-US" sz="3600" b="1" dirty="0" smtClean="0"/>
              <a:t>課程簡介</a:t>
            </a:r>
            <a:endParaRPr lang="zh-TW" altLang="en-US" sz="36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4680520"/>
                <a:gridCol w="2026568"/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課程名稱</a:t>
                      </a:r>
                      <a:endParaRPr lang="en-US" altLang="zh-TW" sz="2400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/>
                        <a:t>課程內容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FF33CC"/>
                          </a:solidFill>
                        </a:rPr>
                        <a:t>開設科目</a:t>
                      </a:r>
                      <a:r>
                        <a:rPr lang="en-US" altLang="zh-TW" dirty="0" smtClean="0">
                          <a:solidFill>
                            <a:srgbClr val="FF33CC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對應學群建議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1965920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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多媒體音樂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lang="zh-TW" sz="1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、多媒體音樂概論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</a:t>
                      </a:r>
                      <a:r>
                        <a:rPr lang="zh-TW" sz="1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、流行音樂作品賞析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3</a:t>
                      </a:r>
                      <a:r>
                        <a:rPr lang="zh-TW" sz="1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、歌詞賞析與創作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4</a:t>
                      </a:r>
                      <a:r>
                        <a:rPr lang="zh-TW" sz="18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、音樂軟體教學與實</a:t>
                      </a:r>
                      <a:r>
                        <a:rPr lang="zh-TW" sz="18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作</a:t>
                      </a:r>
                      <a:endParaRPr lang="en-US" altLang="zh-TW" sz="1800" b="1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zh-TW" altLang="zh-TW" sz="18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、錄音教學與實作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6</a:t>
                      </a:r>
                      <a:r>
                        <a:rPr lang="zh-TW" altLang="zh-TW" sz="18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、數位音樂在其他領域的應用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zh-TW" sz="18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、小組作品發表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8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藝術人文</a:t>
                      </a:r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資訊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工程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建築設計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藝術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社會心理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外語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大眾傳播</a:t>
                      </a:r>
                      <a:r>
                        <a:rPr lang="en-US" altLang="zh-TW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文史哲 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教育</a:t>
                      </a:r>
                      <a:endParaRPr lang="zh-TW" sz="1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3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800" b="1" kern="100" dirty="0" smtClean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  <a:sym typeface="Wingdings 2"/>
                        </a:rPr>
                        <a:t></a:t>
                      </a:r>
                      <a:r>
                        <a:rPr lang="zh-TW" sz="2800" b="1" kern="100" dirty="0" smtClean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安全</a:t>
                      </a:r>
                      <a:r>
                        <a:rPr lang="zh-TW" sz="2800" b="1" kern="100" dirty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教育</a:t>
                      </a:r>
                      <a:r>
                        <a:rPr lang="zh-TW" sz="2800" b="1" kern="100" dirty="0" smtClean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與傷害防護</a:t>
                      </a:r>
                      <a:endParaRPr lang="en-US" altLang="zh-TW" sz="2800" b="1" kern="100" dirty="0" smtClean="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200" b="1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安全教育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休閒安全、旅遊安全、學校安全、交通安全、職業安全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急救概述、常見急症處理、運動傷害防護與處理、防衛性運動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體健</a:t>
                      </a:r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醫藥衛生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教育</a:t>
                      </a:r>
                      <a:endParaRPr lang="zh-TW" altLang="en-US" b="1" dirty="0" smtClean="0"/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生命科學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管理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遊憩運動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109</a:t>
            </a:r>
            <a:r>
              <a:rPr lang="zh-TW" altLang="en-US" b="1" dirty="0" smtClean="0">
                <a:solidFill>
                  <a:srgbClr val="FF0000"/>
                </a:solidFill>
              </a:rPr>
              <a:t>深廣</a:t>
            </a:r>
            <a:r>
              <a:rPr lang="zh-TW" altLang="en-US" b="1" dirty="0" smtClean="0">
                <a:solidFill>
                  <a:srgbClr val="009900"/>
                </a:solidFill>
              </a:rPr>
              <a:t>多元</a:t>
            </a:r>
            <a:r>
              <a:rPr lang="zh-TW" altLang="en-US" b="1" dirty="0" smtClean="0"/>
              <a:t>課程簡介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546848"/>
                <a:gridCol w="2242592"/>
              </a:tblGrid>
              <a:tr h="108012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課程名稱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課程內容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FF33CC"/>
                          </a:solidFill>
                        </a:rPr>
                        <a:t>開設科目</a:t>
                      </a:r>
                      <a:r>
                        <a:rPr lang="en-US" altLang="zh-TW" dirty="0" smtClean="0">
                          <a:solidFill>
                            <a:srgbClr val="FF33CC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對應學群建議</a:t>
                      </a:r>
                    </a:p>
                    <a:p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612135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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表演</a:t>
                      </a:r>
                      <a:endParaRPr lang="en-US" altLang="zh-TW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創作</a:t>
                      </a:r>
                      <a:endParaRPr lang="zh-TW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b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表演素養能力、故事創作、劇場整合排練</a:t>
                      </a:r>
                      <a:endParaRPr lang="zh-TW" altLang="en-US" sz="24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藝術人文</a:t>
                      </a:r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藝術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大眾傳播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教育</a:t>
                      </a:r>
                      <a:endParaRPr lang="zh-TW" altLang="en-US" b="1" dirty="0"/>
                    </a:p>
                  </a:txBody>
                  <a:tcPr/>
                </a:tc>
              </a:tr>
              <a:tr h="1962185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</a:t>
                      </a:r>
                      <a:r>
                        <a:rPr lang="zh-TW" altLang="zh-TW" sz="2800" b="1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遨遊</a:t>
                      </a:r>
                      <a:endParaRPr lang="en-US" altLang="zh-TW" sz="2800" b="1" kern="1200" dirty="0" smtClean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2800" b="1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2800" b="1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星空</a:t>
                      </a:r>
                      <a:endParaRPr lang="zh-TW" altLang="en-US" sz="2800" b="1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r>
                        <a:rPr lang="zh-TW" altLang="zh-TW" sz="2400" b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、繪製星圖認識四季星座；</a:t>
                      </a:r>
                      <a:r>
                        <a:rPr lang="en-US" altLang="zh-TW" sz="2400" b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2400" b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、星象廳體驗活動與天文望遠鏡的實際操作與體驗活動；</a:t>
                      </a:r>
                      <a:r>
                        <a:rPr lang="en-US" altLang="zh-TW" sz="2400" b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</a:t>
                      </a:r>
                      <a:r>
                        <a:rPr lang="zh-TW" altLang="zh-TW" sz="2400" b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、分組報告多波段望遠鏡；</a:t>
                      </a:r>
                      <a:r>
                        <a:rPr lang="en-US" altLang="zh-TW" sz="2400" b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b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、由電腦星圖軟體的操作幫助理解抽象的天體運行與特殊天象。</a:t>
                      </a:r>
                      <a:endParaRPr lang="zh-TW" altLang="en-US" sz="24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自然</a:t>
                      </a:r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數理化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地球環境</a:t>
                      </a:r>
                      <a:endParaRPr lang="zh-TW" alt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 smtClean="0"/>
              <a:t>109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深廣</a:t>
            </a:r>
            <a:r>
              <a:rPr lang="zh-TW" altLang="en-US" sz="3600" b="1" dirty="0" smtClean="0">
                <a:solidFill>
                  <a:srgbClr val="009900"/>
                </a:solidFill>
              </a:rPr>
              <a:t>多元</a:t>
            </a:r>
            <a:r>
              <a:rPr lang="zh-TW" altLang="en-US" sz="3600" b="1" dirty="0" smtClean="0"/>
              <a:t>課程簡介</a:t>
            </a:r>
            <a:endParaRPr lang="zh-TW" altLang="en-US" sz="3600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99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5256584"/>
                <a:gridCol w="1666528"/>
              </a:tblGrid>
              <a:tr h="979388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課程名稱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課程內容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33CC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FF33CC"/>
                          </a:solidFill>
                        </a:rPr>
                        <a:t>開設科目</a:t>
                      </a:r>
                      <a:r>
                        <a:rPr lang="en-US" altLang="zh-TW" dirty="0" smtClean="0">
                          <a:solidFill>
                            <a:srgbClr val="FF33CC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對應學群建議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1860838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  <a:sym typeface="Wingdings 2"/>
                        </a:rPr>
                        <a:t></a:t>
                      </a:r>
                      <a:r>
                        <a:rPr lang="zh-TW" altLang="zh-TW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共享</a:t>
                      </a:r>
                      <a:endParaRPr lang="en-US" altLang="zh-TW" sz="2800" b="1" kern="1200" dirty="0" smtClean="0">
                        <a:solidFill>
                          <a:srgbClr val="0099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2800" b="1" kern="1200" baseline="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lang="zh-TW" altLang="zh-TW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數學</a:t>
                      </a:r>
                      <a:endParaRPr lang="en-US" altLang="zh-TW" sz="2800" b="1" kern="1200" dirty="0" smtClean="0">
                        <a:solidFill>
                          <a:srgbClr val="0099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    </a:t>
                      </a:r>
                      <a:r>
                        <a:rPr lang="zh-TW" altLang="zh-TW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思維</a:t>
                      </a:r>
                      <a:endParaRPr lang="zh-TW" altLang="en-US" sz="2800" b="1" dirty="0">
                        <a:solidFill>
                          <a:srgbClr val="0099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1.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透過討論、發表與溝通方式，共享數學解題策略，以集思廣益的方式培養學生團隊合作與解決問題之素養。</a:t>
                      </a:r>
                    </a:p>
                    <a:p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2/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課程內容包含①數學工具</a:t>
                      </a:r>
                      <a:r>
                        <a:rPr lang="en-US" altLang="zh-TW" sz="1800" b="1" kern="1200" dirty="0" err="1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Geogebra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②解析幾何③函數④動態幾何⑤遞迴關係⑥數列與級數⑥排列組合等主題。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數學</a:t>
                      </a:r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資訊</a:t>
                      </a:r>
                      <a:r>
                        <a:rPr lang="zh-TW" alt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工程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數理化</a:t>
                      </a:r>
                      <a:r>
                        <a:rPr lang="zh-TW" alt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管理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財經</a:t>
                      </a:r>
                      <a:endParaRPr lang="zh-TW" altLang="en-US" b="1" dirty="0"/>
                    </a:p>
                  </a:txBody>
                  <a:tcPr/>
                </a:tc>
              </a:tr>
              <a:tr h="2154654">
                <a:tc>
                  <a:txBody>
                    <a:bodyPr/>
                    <a:lstStyle/>
                    <a:p>
                      <a:r>
                        <a:rPr lang="zh-TW" altLang="en-US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  <a:sym typeface="Wingdings 2"/>
                        </a:rPr>
                        <a:t></a:t>
                      </a:r>
                      <a:r>
                        <a:rPr lang="zh-TW" altLang="zh-TW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飲食</a:t>
                      </a:r>
                      <a:endParaRPr lang="en-US" altLang="zh-TW" sz="2800" b="1" kern="1200" dirty="0" smtClean="0">
                        <a:solidFill>
                          <a:srgbClr val="0099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2800" b="1" kern="1200" dirty="0" smtClean="0">
                          <a:solidFill>
                            <a:srgbClr val="009900"/>
                          </a:solidFill>
                          <a:latin typeface="+mn-ea"/>
                          <a:ea typeface="+mn-ea"/>
                          <a:cs typeface="+mn-cs"/>
                        </a:rPr>
                        <a:t>文學</a:t>
                      </a:r>
                      <a:endParaRPr lang="zh-TW" altLang="en-US" sz="2800" b="1" dirty="0">
                        <a:solidFill>
                          <a:srgbClr val="0099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認識飲食文學的源起、發展、內涵與表達形式。</a:t>
                      </a:r>
                    </a:p>
                    <a:p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找出飲食與生活哲思、自我情感的聯繫，並能以優美流暢的文字表達之。</a:t>
                      </a:r>
                    </a:p>
                    <a:p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3.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能將飲食素材結合文學與多媒體發想文化創意作品。</a:t>
                      </a:r>
                    </a:p>
                    <a:p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4.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提昇對生活的感受力和觀察力</a:t>
                      </a:r>
                      <a:endParaRPr lang="en-US" altLang="zh-TW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國文</a:t>
                      </a:r>
                      <a:r>
                        <a:rPr lang="en-US" altLang="zh-TW" sz="1800" b="1" kern="1200" dirty="0" smtClean="0">
                          <a:solidFill>
                            <a:srgbClr val="FF33CC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藝術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大眾傳播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文史哲</a:t>
                      </a:r>
                    </a:p>
                    <a:p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遊憩運動</a:t>
                      </a:r>
                      <a:endParaRPr lang="zh-TW" alt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8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謝謝聆聽</a:t>
            </a:r>
            <a:endParaRPr lang="zh-TW" altLang="en-US" sz="9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15615" y="836712"/>
          <a:ext cx="7200800" cy="4879144"/>
        </p:xfrm>
        <a:graphic>
          <a:graphicData uri="http://schemas.openxmlformats.org/drawingml/2006/table">
            <a:tbl>
              <a:tblPr/>
              <a:tblGrid>
                <a:gridCol w="1128316"/>
                <a:gridCol w="2184053"/>
                <a:gridCol w="3888431"/>
              </a:tblGrid>
              <a:tr h="465007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endParaRPr lang="en-US" sz="1300" kern="100" dirty="0"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班群</a:t>
                      </a:r>
                      <a:endParaRPr lang="zh-TW" sz="1600" kern="100" dirty="0">
                        <a:solidFill>
                          <a:srgbClr val="7030A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建議大學銜接學群</a:t>
                      </a:r>
                      <a:endParaRPr lang="zh-TW" sz="1600" kern="100" dirty="0">
                        <a:solidFill>
                          <a:srgbClr val="7030A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588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solidFill>
                            <a:srgbClr val="FF33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一類分班</a:t>
                      </a:r>
                      <a:endParaRPr lang="zh-TW" sz="1600" b="1" kern="100" dirty="0">
                        <a:solidFill>
                          <a:srgbClr val="FF33CC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依照</a:t>
                      </a:r>
                      <a:r>
                        <a:rPr lang="zh-TW" sz="1600" b="1" kern="100" dirty="0">
                          <a:solidFill>
                            <a:srgbClr val="0000FF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數</a:t>
                      </a: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A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數</a:t>
                      </a: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B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分班</a:t>
                      </a: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一</a:t>
                      </a:r>
                      <a:r>
                        <a:rPr lang="en-US" sz="1600" b="1" kern="100" dirty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A</a:t>
                      </a:r>
                      <a:r>
                        <a:rPr lang="zh-TW" sz="1600" b="1" kern="100" dirty="0">
                          <a:solidFill>
                            <a:srgbClr val="00B05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財商群</a:t>
                      </a:r>
                      <a:endParaRPr lang="zh-TW" sz="1600" b="1" kern="100" dirty="0">
                        <a:solidFill>
                          <a:srgbClr val="00B05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選修</a:t>
                      </a:r>
                      <a:r>
                        <a:rPr lang="zh-TW" sz="1600" b="1" kern="100" dirty="0">
                          <a:solidFill>
                            <a:srgbClr val="0000FF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數</a:t>
                      </a:r>
                      <a:r>
                        <a:rPr lang="en-US" sz="1600" b="1" kern="100" dirty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A</a:t>
                      </a: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資訊學群、管理學群、財經學群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一</a:t>
                      </a:r>
                      <a:r>
                        <a:rPr lang="en-US" sz="1600" b="1" kern="100" dirty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B</a:t>
                      </a:r>
                      <a:r>
                        <a:rPr lang="zh-TW" sz="1600" b="1" kern="100" dirty="0">
                          <a:solidFill>
                            <a:srgbClr val="00B05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文法群</a:t>
                      </a:r>
                      <a:endParaRPr lang="zh-TW" sz="1600" b="1" kern="100" dirty="0">
                        <a:solidFill>
                          <a:srgbClr val="00B05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選修</a:t>
                      </a:r>
                      <a:r>
                        <a:rPr lang="zh-TW" sz="1600" b="1" kern="100" dirty="0">
                          <a:solidFill>
                            <a:srgbClr val="0000FF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數</a:t>
                      </a:r>
                      <a:r>
                        <a:rPr lang="en-US" sz="1600" b="1" kern="100" dirty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B</a:t>
                      </a: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地球與環境學群、建築與設計學群、藝術學群、社會與心理學群、大眾傳播學群、外語學群、文史哲學群、教育學群、法政學群、遊憩與運動學群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588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solidFill>
                            <a:srgbClr val="FF33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二、三類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分班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數理</a:t>
                      </a:r>
                      <a:r>
                        <a:rPr lang="zh-TW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、</a:t>
                      </a:r>
                      <a:r>
                        <a:rPr lang="zh-TW" altLang="en-US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工程</a:t>
                      </a:r>
                      <a:r>
                        <a:rPr lang="zh-TW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群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資訊學群、工程學群、數理化學群、地球與環境學群、建築與設計學群、大眾傳播學群、教育學群、管理學群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5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生物、</a:t>
                      </a:r>
                      <a:r>
                        <a:rPr lang="zh-TW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醫</a:t>
                      </a:r>
                      <a:r>
                        <a:rPr lang="zh-TW" altLang="en-US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藥</a:t>
                      </a:r>
                      <a:r>
                        <a:rPr lang="zh-TW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群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醫藥衛生學群、生命科學學群、生物資源學群、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TW" sz="1600" b="1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地球與環境學群、社會與心理學群、教育學群、遊憩與運動學群</a:t>
                      </a:r>
                      <a:endParaRPr lang="zh-TW" sz="1600" b="1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109</a:t>
            </a:r>
            <a:r>
              <a:rPr lang="zh-TW" altLang="en-US" b="1" dirty="0" smtClean="0"/>
              <a:t>學年高二</a:t>
            </a:r>
            <a:r>
              <a:rPr lang="zh-TW" altLang="zh-TW" b="1" dirty="0" smtClean="0"/>
              <a:t>課程</a:t>
            </a:r>
            <a:r>
              <a:rPr lang="zh-TW" altLang="en-US" b="1" dirty="0" smtClean="0"/>
              <a:t>範疇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zh-TW" altLang="en-US" b="1" dirty="0" smtClean="0">
                <a:solidFill>
                  <a:srgbClr val="0000FF"/>
                </a:solidFill>
              </a:rPr>
              <a:t>    一、部定必修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zh-TW" altLang="en-US" b="1" dirty="0" smtClean="0">
                <a:solidFill>
                  <a:srgbClr val="0000FF"/>
                </a:solidFill>
              </a:rPr>
              <a:t>    二、校訂必修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zh-TW" altLang="en-US" b="1" dirty="0" smtClean="0">
                <a:solidFill>
                  <a:srgbClr val="0000FF"/>
                </a:solidFill>
              </a:rPr>
              <a:t>    三 、加深加廣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zh-TW" altLang="en-US" b="1" dirty="0" smtClean="0">
                <a:solidFill>
                  <a:srgbClr val="0000FF"/>
                </a:solidFill>
              </a:rPr>
              <a:t>    四 、加深加廣及多元選   </a:t>
            </a:r>
            <a:r>
              <a:rPr lang="en-US" altLang="zh-TW" b="1" dirty="0" smtClean="0">
                <a:solidFill>
                  <a:srgbClr val="0000FF"/>
                </a:solidFill>
              </a:rPr>
              <a:t>(</a:t>
            </a:r>
            <a:r>
              <a:rPr lang="zh-TW" altLang="en-US" b="1" dirty="0" smtClean="0">
                <a:solidFill>
                  <a:srgbClr val="0000FF"/>
                </a:solidFill>
              </a:rPr>
              <a:t>又稱：深廣多元</a:t>
            </a:r>
            <a:r>
              <a:rPr lang="en-US" altLang="zh-TW" b="1" dirty="0" smtClean="0">
                <a:solidFill>
                  <a:srgbClr val="0000FF"/>
                </a:solidFill>
              </a:rPr>
              <a:t>)</a:t>
            </a:r>
          </a:p>
          <a:p>
            <a:pPr lvl="0">
              <a:buNone/>
            </a:pP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             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 三類學生無「深廣多元」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lvl="0">
              <a:buNone/>
            </a:pP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zh-TW" altLang="en-US" b="1" dirty="0" smtClean="0">
                <a:solidFill>
                  <a:srgbClr val="0000FF"/>
                </a:solidFill>
              </a:rPr>
              <a:t>五、彈性學習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lvl="0">
              <a:buNone/>
            </a:pPr>
            <a:r>
              <a:rPr lang="zh-TW" altLang="en-US" b="1" dirty="0">
                <a:solidFill>
                  <a:srgbClr val="0000FF"/>
                </a:solidFill>
              </a:rPr>
              <a:t> 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lvl="0"/>
            <a:endParaRPr lang="en-US" altLang="zh-TW" b="1" dirty="0" smtClean="0">
              <a:solidFill>
                <a:srgbClr val="0000FF"/>
              </a:solidFill>
            </a:endParaRPr>
          </a:p>
          <a:p>
            <a:endParaRPr lang="en-US" altLang="zh-TW" b="1" dirty="0" smtClean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高</a:t>
            </a:r>
            <a:r>
              <a:rPr lang="zh-TW" altLang="en-US" sz="4000" b="1" dirty="0"/>
              <a:t>二</a:t>
            </a:r>
            <a:r>
              <a:rPr lang="zh-TW" altLang="zh-TW" sz="4000" b="1" dirty="0" smtClean="0"/>
              <a:t>課程</a:t>
            </a:r>
            <a:r>
              <a:rPr lang="zh-TW" altLang="en-US" sz="4000" b="1" dirty="0" smtClean="0"/>
              <a:t>內容簡介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SzPts val="1480"/>
              <a:buNone/>
            </a:pPr>
            <a:endParaRPr lang="en-US" altLang="zh-TW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ts val="1480"/>
              <a:buNone/>
            </a:pPr>
            <a:r>
              <a:rPr lang="zh-TW" altLang="en-US" sz="6700" b="1" dirty="0" smtClean="0">
                <a:solidFill>
                  <a:srgbClr val="0000FF"/>
                </a:solidFill>
              </a:rPr>
              <a:t>一、部定必修</a:t>
            </a:r>
            <a:endParaRPr lang="en-US" altLang="zh-TW" sz="6700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ts val="1480"/>
              <a:buNone/>
            </a:pPr>
            <a:endParaRPr lang="en-US" altLang="zh-TW" sz="6700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ts val="1480"/>
              <a:buNone/>
            </a:pPr>
            <a:r>
              <a:rPr lang="zh-TW" altLang="en-US" sz="7000" b="1" u="sng" dirty="0">
                <a:latin typeface="標楷體" pitchFamily="65" charset="-120"/>
                <a:ea typeface="標楷體" pitchFamily="65" charset="-120"/>
              </a:rPr>
              <a:t>說明</a:t>
            </a:r>
            <a:r>
              <a:rPr lang="zh-TW" altLang="en-US" sz="6700" b="1" dirty="0" smtClean="0">
                <a:latin typeface="標楷體" pitchFamily="65" charset="-120"/>
                <a:ea typeface="標楷體" pitchFamily="65" charset="-120"/>
              </a:rPr>
              <a:t>：文組</a:t>
            </a:r>
            <a:r>
              <a:rPr lang="zh-TW" altLang="en-US" sz="6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數學</a:t>
            </a:r>
            <a:r>
              <a:rPr lang="zh-TW" altLang="en-US" sz="6700" b="1" dirty="0">
                <a:latin typeface="標楷體" pitchFamily="65" charset="-120"/>
                <a:ea typeface="標楷體" pitchFamily="65" charset="-120"/>
              </a:rPr>
              <a:t>採</a:t>
            </a:r>
            <a:r>
              <a:rPr lang="zh-TW" altLang="en-US" sz="6700" b="1" dirty="0" smtClean="0">
                <a:latin typeface="標楷體" pitchFamily="65" charset="-120"/>
                <a:ea typeface="標楷體" pitchFamily="65" charset="-120"/>
              </a:rPr>
              <a:t>分流： 一</a:t>
            </a:r>
            <a:r>
              <a:rPr lang="en-US" altLang="zh-TW" sz="6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6700" b="1" dirty="0">
                <a:solidFill>
                  <a:srgbClr val="00B050"/>
                </a:solidFill>
              </a:rPr>
              <a:t>財商群</a:t>
            </a:r>
            <a:r>
              <a:rPr lang="zh-TW" altLang="en-US" sz="6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數</a:t>
            </a:r>
            <a:r>
              <a:rPr lang="en-US" altLang="zh-TW" sz="6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</a:t>
            </a:r>
          </a:p>
          <a:p>
            <a:pPr>
              <a:lnSpc>
                <a:spcPct val="80000"/>
              </a:lnSpc>
              <a:spcBef>
                <a:spcPts val="0"/>
              </a:spcBef>
              <a:buSzPts val="1480"/>
              <a:buNone/>
            </a:pPr>
            <a:endParaRPr lang="en-US" altLang="zh-TW" sz="67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ts val="1480"/>
              <a:buNone/>
            </a:pPr>
            <a:r>
              <a:rPr lang="zh-TW" altLang="en-US" sz="6700" b="1" dirty="0" smtClean="0">
                <a:latin typeface="標楷體" pitchFamily="65" charset="-120"/>
                <a:ea typeface="標楷體" pitchFamily="65" charset="-120"/>
              </a:rPr>
              <a:t>                       一</a:t>
            </a:r>
            <a:r>
              <a:rPr lang="en-US" altLang="zh-TW" sz="6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zh-TW" sz="6700" b="1" dirty="0" smtClean="0">
                <a:solidFill>
                  <a:srgbClr val="00B050"/>
                </a:solidFill>
              </a:rPr>
              <a:t>文法群</a:t>
            </a:r>
            <a:r>
              <a:rPr lang="zh-TW" altLang="en-US" sz="6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數</a:t>
            </a:r>
            <a:r>
              <a:rPr lang="en-US" altLang="zh-TW" sz="67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B</a:t>
            </a:r>
            <a:endParaRPr lang="zh-TW" altLang="en-US" sz="6700" b="1" dirty="0" smtClean="0">
              <a:solidFill>
                <a:srgbClr val="FF0000"/>
              </a:solidFill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SzPts val="1480"/>
              <a:buNone/>
            </a:pPr>
            <a:endParaRPr lang="en-US" altLang="zh-TW" sz="6700" b="1" dirty="0" smtClean="0">
              <a:solidFill>
                <a:srgbClr val="0000FF"/>
              </a:solidFill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SzPts val="1480"/>
              <a:buNone/>
            </a:pPr>
            <a:endParaRPr lang="en-US" altLang="zh-TW" sz="6700" b="1" dirty="0" smtClean="0">
              <a:solidFill>
                <a:srgbClr val="0000FF"/>
              </a:solidFill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SzPts val="1480"/>
              <a:buNone/>
            </a:pPr>
            <a:r>
              <a:rPr lang="zh-TW" altLang="en-US" sz="6700" b="1" dirty="0" smtClean="0">
                <a:solidFill>
                  <a:srgbClr val="0000FF"/>
                </a:solidFill>
              </a:rPr>
              <a:t>二、校訂必修</a:t>
            </a:r>
            <a:endParaRPr lang="en-US" altLang="zh-TW" sz="6700" b="1" dirty="0" smtClean="0">
              <a:solidFill>
                <a:srgbClr val="0000FF"/>
              </a:solidFill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SzPts val="1480"/>
              <a:buNone/>
            </a:pPr>
            <a:endParaRPr lang="en-US" altLang="zh-TW" sz="67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SzPts val="1480"/>
              <a:buNone/>
            </a:pPr>
            <a:r>
              <a:rPr lang="zh-TW" altLang="en-US" sz="6700" b="1" u="sng" dirty="0" smtClean="0">
                <a:solidFill>
                  <a:srgbClr val="FF33CC"/>
                </a:solidFill>
                <a:latin typeface="標楷體" pitchFamily="65" charset="-120"/>
                <a:ea typeface="標楷體" pitchFamily="65" charset="-120"/>
              </a:rPr>
              <a:t>說明</a:t>
            </a:r>
            <a:r>
              <a:rPr lang="zh-TW" altLang="en-US" sz="6700" b="1" dirty="0" smtClean="0">
                <a:solidFill>
                  <a:srgbClr val="FF33CC"/>
                </a:solidFill>
              </a:rPr>
              <a:t>： 上下學期各擇</a:t>
            </a:r>
            <a:r>
              <a:rPr lang="en-US" altLang="zh-TW" sz="6700" b="1" dirty="0" smtClean="0">
                <a:solidFill>
                  <a:srgbClr val="FF33CC"/>
                </a:solidFill>
              </a:rPr>
              <a:t>1</a:t>
            </a:r>
            <a:r>
              <a:rPr lang="zh-TW" altLang="en-US" sz="6700" b="1" dirty="0" smtClean="0">
                <a:solidFill>
                  <a:srgbClr val="FF33CC"/>
                </a:solidFill>
              </a:rPr>
              <a:t>、不得重複</a:t>
            </a:r>
            <a:endParaRPr lang="en-US" altLang="zh-TW" sz="6700" b="1" dirty="0" smtClean="0">
              <a:solidFill>
                <a:srgbClr val="FF33CC"/>
              </a:solidFill>
            </a:endParaRPr>
          </a:p>
          <a:p>
            <a:pPr lvl="0">
              <a:lnSpc>
                <a:spcPct val="80000"/>
              </a:lnSpc>
              <a:spcBef>
                <a:spcPts val="0"/>
              </a:spcBef>
              <a:buSzPts val="1480"/>
              <a:buNone/>
            </a:pPr>
            <a:endParaRPr lang="en-US" altLang="zh-TW" sz="6700" b="1" dirty="0" smtClean="0">
              <a:solidFill>
                <a:srgbClr val="0000FF"/>
              </a:solidFill>
            </a:endParaRPr>
          </a:p>
          <a:p>
            <a:pPr lvl="0">
              <a:lnSpc>
                <a:spcPct val="80000"/>
              </a:lnSpc>
              <a:spcBef>
                <a:spcPts val="592"/>
              </a:spcBef>
              <a:buSzPts val="1480"/>
              <a:buNone/>
            </a:pPr>
            <a:r>
              <a:rPr lang="zh-TW" altLang="en-US" sz="6700" b="1" dirty="0" smtClean="0">
                <a:latin typeface="+mn-ea"/>
              </a:rPr>
              <a:t>高二上下</a:t>
            </a:r>
            <a:r>
              <a:rPr lang="en-US" altLang="zh-TW" sz="6700" b="1" dirty="0" smtClean="0">
                <a:latin typeface="+mn-ea"/>
              </a:rPr>
              <a:t>: </a:t>
            </a:r>
            <a:r>
              <a:rPr lang="zh-TW" altLang="zh-TW" sz="6700" b="1" dirty="0" smtClean="0">
                <a:latin typeface="+mn-ea"/>
              </a:rPr>
              <a:t>①</a:t>
            </a:r>
            <a:r>
              <a:rPr lang="zh-TW" altLang="en-US" sz="6700" b="1" dirty="0" smtClean="0">
                <a:latin typeface="+mn-ea"/>
              </a:rPr>
              <a:t>書香滿園        </a:t>
            </a:r>
            <a:r>
              <a:rPr lang="en-US" altLang="zh-TW" sz="6700" b="1" dirty="0" smtClean="0">
                <a:latin typeface="+mn-ea"/>
              </a:rPr>
              <a:t>(</a:t>
            </a:r>
            <a:r>
              <a:rPr lang="zh-TW" altLang="en-US" sz="6700" b="1" dirty="0" smtClean="0">
                <a:latin typeface="+mn-ea"/>
              </a:rPr>
              <a:t> 國文</a:t>
            </a:r>
            <a:r>
              <a:rPr lang="en-US" altLang="zh-TW" sz="670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zh-TW" altLang="en-US" sz="6700" b="1" dirty="0" smtClean="0">
                <a:latin typeface="+mn-ea"/>
              </a:rPr>
              <a:t>                 </a:t>
            </a:r>
            <a:r>
              <a:rPr lang="zh-TW" altLang="zh-TW" sz="6700" b="1" dirty="0" smtClean="0">
                <a:latin typeface="+mn-ea"/>
              </a:rPr>
              <a:t>②</a:t>
            </a:r>
            <a:r>
              <a:rPr lang="zh-TW" altLang="en-US" sz="6700" b="1" dirty="0" smtClean="0">
                <a:latin typeface="+mn-ea"/>
              </a:rPr>
              <a:t>英文博客         </a:t>
            </a:r>
            <a:r>
              <a:rPr lang="en-US" altLang="zh-TW" sz="6700" b="1" dirty="0" smtClean="0">
                <a:latin typeface="+mn-ea"/>
              </a:rPr>
              <a:t>(</a:t>
            </a:r>
            <a:r>
              <a:rPr lang="zh-TW" altLang="en-US" sz="6700" b="1" dirty="0" smtClean="0">
                <a:latin typeface="+mn-ea"/>
              </a:rPr>
              <a:t>英文</a:t>
            </a:r>
            <a:r>
              <a:rPr lang="en-US" altLang="zh-TW" sz="6700" b="1" dirty="0" smtClean="0">
                <a:latin typeface="+mn-ea"/>
              </a:rPr>
              <a:t>)</a:t>
            </a:r>
            <a:endParaRPr lang="zh-TW" altLang="en-US" sz="6700" b="1" dirty="0" smtClean="0">
              <a:latin typeface="+mn-ea"/>
            </a:endParaRPr>
          </a:p>
          <a:p>
            <a:pPr>
              <a:buNone/>
            </a:pPr>
            <a:r>
              <a:rPr lang="zh-TW" altLang="en-US" sz="6700" b="1" dirty="0" smtClean="0">
                <a:latin typeface="+mn-ea"/>
              </a:rPr>
              <a:t>                 </a:t>
            </a:r>
            <a:r>
              <a:rPr lang="zh-TW" altLang="zh-TW" sz="6700" b="1" dirty="0" smtClean="0">
                <a:latin typeface="+mn-ea"/>
              </a:rPr>
              <a:t>③</a:t>
            </a:r>
            <a:r>
              <a:rPr lang="zh-TW" altLang="en-US" sz="6700" b="1" dirty="0" smtClean="0">
                <a:latin typeface="+mn-ea"/>
              </a:rPr>
              <a:t>世界大解構     </a:t>
            </a:r>
            <a:r>
              <a:rPr lang="en-US" altLang="zh-TW" sz="6700" b="1" dirty="0" smtClean="0">
                <a:latin typeface="+mn-ea"/>
              </a:rPr>
              <a:t>(</a:t>
            </a:r>
            <a:r>
              <a:rPr lang="zh-TW" altLang="en-US" sz="6700" b="1" dirty="0" smtClean="0">
                <a:latin typeface="+mn-ea"/>
              </a:rPr>
              <a:t>社會</a:t>
            </a:r>
            <a:r>
              <a:rPr lang="en-US" altLang="zh-TW" sz="6700" b="1" dirty="0" smtClean="0">
                <a:latin typeface="+mn-ea"/>
              </a:rPr>
              <a:t>)</a:t>
            </a:r>
          </a:p>
          <a:p>
            <a:pPr>
              <a:buNone/>
            </a:pPr>
            <a:r>
              <a:rPr lang="zh-TW" altLang="en-US" sz="6700" b="1" dirty="0">
                <a:latin typeface="+mn-ea"/>
              </a:rPr>
              <a:t> </a:t>
            </a:r>
            <a:r>
              <a:rPr lang="zh-TW" altLang="en-US" sz="6700" b="1" dirty="0" smtClean="0">
                <a:latin typeface="+mn-ea"/>
              </a:rPr>
              <a:t>                </a:t>
            </a:r>
            <a:r>
              <a:rPr lang="zh-TW" altLang="zh-TW" sz="6700" b="1" dirty="0" smtClean="0">
                <a:latin typeface="+mn-ea"/>
              </a:rPr>
              <a:t>④</a:t>
            </a:r>
            <a:r>
              <a:rPr lang="zh-TW" altLang="en-US" sz="6700" b="1" dirty="0" smtClean="0">
                <a:latin typeface="+mn-ea"/>
              </a:rPr>
              <a:t>科學講做         </a:t>
            </a:r>
            <a:r>
              <a:rPr lang="en-US" altLang="zh-TW" sz="6700" b="1" dirty="0" smtClean="0">
                <a:latin typeface="+mn-ea"/>
              </a:rPr>
              <a:t>(</a:t>
            </a:r>
            <a:r>
              <a:rPr lang="zh-TW" altLang="en-US" sz="6700" b="1" dirty="0" smtClean="0">
                <a:latin typeface="+mn-ea"/>
              </a:rPr>
              <a:t>自然</a:t>
            </a:r>
            <a:r>
              <a:rPr lang="en-US" altLang="zh-TW" sz="6700" b="1" dirty="0" smtClean="0">
                <a:latin typeface="+mn-ea"/>
              </a:rPr>
              <a:t>)</a:t>
            </a:r>
          </a:p>
          <a:p>
            <a:pPr lvl="0">
              <a:lnSpc>
                <a:spcPct val="80000"/>
              </a:lnSpc>
              <a:spcBef>
                <a:spcPts val="592"/>
              </a:spcBef>
              <a:buSzPts val="1480"/>
              <a:buNone/>
            </a:pPr>
            <a:r>
              <a:rPr lang="en-US" altLang="zh-TW" b="1" dirty="0">
                <a:latin typeface="+mn-ea"/>
              </a:rPr>
              <a:t> </a:t>
            </a:r>
            <a:r>
              <a:rPr lang="en-US" altLang="zh-TW" b="1" dirty="0" smtClean="0">
                <a:latin typeface="+mn-ea"/>
              </a:rPr>
              <a:t>              </a:t>
            </a:r>
            <a:r>
              <a:rPr lang="zh-TW" altLang="en-US" b="1" dirty="0" smtClean="0">
                <a:latin typeface="+mn-ea"/>
              </a:rPr>
              <a:t>     </a:t>
            </a:r>
          </a:p>
          <a:p>
            <a:pPr lvl="0">
              <a:lnSpc>
                <a:spcPct val="80000"/>
              </a:lnSpc>
              <a:spcBef>
                <a:spcPts val="592"/>
              </a:spcBef>
              <a:buSzPts val="1480"/>
              <a:buNone/>
            </a:pPr>
            <a:r>
              <a:rPr lang="zh-TW" altLang="en-US" dirty="0" smtClean="0"/>
              <a:t>    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b="1" dirty="0" smtClean="0">
                <a:solidFill>
                  <a:srgbClr val="0000FF"/>
                </a:solidFill>
              </a:rPr>
              <a:t>三 、加深加廣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zh-TW" altLang="en-US" sz="2800" b="1" u="sng" dirty="0" smtClean="0">
                <a:solidFill>
                  <a:srgbClr val="FF33CC"/>
                </a:solidFill>
                <a:latin typeface="標楷體" pitchFamily="65" charset="-120"/>
                <a:ea typeface="標楷體" pitchFamily="65" charset="-120"/>
              </a:rPr>
              <a:t>說明</a:t>
            </a:r>
            <a:r>
              <a:rPr lang="zh-TW" altLang="en-US" sz="2800" b="1" dirty="0" smtClean="0">
                <a:solidFill>
                  <a:srgbClr val="FF33CC"/>
                </a:solidFill>
                <a:latin typeface="標楷體" pitchFamily="65" charset="-120"/>
                <a:ea typeface="標楷體" pitchFamily="65" charset="-120"/>
              </a:rPr>
              <a:t>：一類班群選修、二三類限定選修</a:t>
            </a:r>
            <a:endParaRPr lang="en-US" altLang="zh-TW" sz="2800" b="1" dirty="0" smtClean="0">
              <a:solidFill>
                <a:srgbClr val="FF33CC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一類：班群選修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b="1" dirty="0" smtClean="0"/>
              <a:t>上下學期分修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門</a:t>
            </a:r>
            <a:r>
              <a:rPr lang="en-US" altLang="zh-TW" b="1" dirty="0" smtClean="0"/>
              <a:t>)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 smtClean="0"/>
              <a:t>①</a:t>
            </a:r>
            <a:r>
              <a:rPr lang="zh-TW" altLang="zh-TW" b="1" dirty="0"/>
              <a:t>歷史學</a:t>
            </a:r>
            <a:r>
              <a:rPr lang="zh-TW" altLang="zh-TW" b="1" dirty="0" smtClean="0"/>
              <a:t>探究</a:t>
            </a:r>
            <a:endParaRPr lang="zh-TW" altLang="zh-TW" b="1" dirty="0"/>
          </a:p>
          <a:p>
            <a:r>
              <a:rPr lang="zh-TW" altLang="zh-TW" b="1" dirty="0"/>
              <a:t>②地理與人文社會科學</a:t>
            </a:r>
            <a:r>
              <a:rPr lang="zh-TW" altLang="zh-TW" b="1" dirty="0" smtClean="0"/>
              <a:t>研究</a:t>
            </a:r>
            <a:endParaRPr lang="zh-TW" altLang="zh-TW" b="1" dirty="0"/>
          </a:p>
          <a:p>
            <a:r>
              <a:rPr lang="zh-TW" altLang="zh-TW" b="1" dirty="0"/>
              <a:t>③公共議題與社會</a:t>
            </a:r>
            <a:r>
              <a:rPr lang="zh-TW" altLang="zh-TW" b="1" dirty="0" smtClean="0"/>
              <a:t>探究</a:t>
            </a:r>
            <a:endParaRPr lang="zh-TW" altLang="zh-TW" b="1" dirty="0"/>
          </a:p>
          <a:p>
            <a:r>
              <a:rPr lang="zh-TW" altLang="zh-TW" b="1" dirty="0"/>
              <a:t>④多元選修第二</a:t>
            </a:r>
            <a:r>
              <a:rPr lang="zh-TW" altLang="zh-TW" b="1" dirty="0" smtClean="0"/>
              <a:t>外語</a:t>
            </a:r>
            <a:r>
              <a:rPr lang="en-US" altLang="zh-TW" b="1" dirty="0" smtClean="0"/>
              <a:t> (</a:t>
            </a:r>
            <a:r>
              <a:rPr lang="zh-TW" altLang="zh-TW" b="1" dirty="0" smtClean="0">
                <a:solidFill>
                  <a:srgbClr val="FF0000"/>
                </a:solidFill>
              </a:rPr>
              <a:t>韓</a:t>
            </a:r>
            <a:r>
              <a:rPr lang="zh-TW" altLang="en-US" b="1" dirty="0" smtClean="0">
                <a:solidFill>
                  <a:srgbClr val="FF0000"/>
                </a:solidFill>
              </a:rPr>
              <a:t>語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三 、加深加廣</a:t>
            </a:r>
            <a:r>
              <a:rPr lang="en-US" altLang="zh-TW" b="1" dirty="0" smtClean="0">
                <a:solidFill>
                  <a:srgbClr val="0000FF"/>
                </a:solidFill>
              </a:rPr>
              <a:t/>
            </a:r>
            <a:br>
              <a:rPr lang="en-US" altLang="zh-TW" b="1" dirty="0" smtClean="0">
                <a:solidFill>
                  <a:srgbClr val="0000FF"/>
                </a:solidFill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二三類：限定選修</a:t>
            </a:r>
            <a:endParaRPr lang="en-US" altLang="zh-TW" b="1" dirty="0" smtClean="0">
              <a:solidFill>
                <a:srgbClr val="0099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rgbClr val="0099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二類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b="1" dirty="0" smtClean="0"/>
              <a:t> </a:t>
            </a:r>
            <a:endParaRPr lang="en-US" altLang="zh-TW" b="1" dirty="0" smtClean="0"/>
          </a:p>
          <a:p>
            <a:r>
              <a:rPr lang="zh-TW" altLang="zh-TW" b="1" dirty="0" smtClean="0"/>
              <a:t>①力學</a:t>
            </a:r>
            <a:r>
              <a:rPr lang="zh-TW" altLang="en-US" b="1" dirty="0" smtClean="0"/>
              <a:t>一</a:t>
            </a:r>
            <a:r>
              <a:rPr lang="en-US" altLang="zh-TW" b="1" dirty="0" smtClean="0"/>
              <a:t>  </a:t>
            </a:r>
          </a:p>
          <a:p>
            <a:r>
              <a:rPr lang="en-US" altLang="zh-TW" b="1" dirty="0" smtClean="0"/>
              <a:t> </a:t>
            </a:r>
            <a:r>
              <a:rPr lang="zh-TW" altLang="zh-TW" b="1" dirty="0" smtClean="0"/>
              <a:t>②物質</a:t>
            </a:r>
            <a:r>
              <a:rPr lang="zh-TW" altLang="zh-TW" b="1" dirty="0"/>
              <a:t>與</a:t>
            </a:r>
            <a:r>
              <a:rPr lang="zh-TW" altLang="zh-TW" b="1" dirty="0" smtClean="0"/>
              <a:t>能量</a:t>
            </a:r>
            <a:endParaRPr lang="en-US" altLang="zh-TW" b="1" dirty="0" smtClean="0"/>
          </a:p>
          <a:p>
            <a:endParaRPr lang="en-US" altLang="zh-TW" b="1" dirty="0" smtClean="0"/>
          </a:p>
          <a:p>
            <a:pPr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二類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學分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 smtClean="0"/>
              <a:t>①</a:t>
            </a:r>
            <a:r>
              <a:rPr lang="zh-TW" altLang="zh-TW" b="1" dirty="0"/>
              <a:t>力學二與</a:t>
            </a:r>
            <a:r>
              <a:rPr lang="zh-TW" altLang="zh-TW" b="1" dirty="0" smtClean="0"/>
              <a:t>熱學</a:t>
            </a:r>
            <a:endParaRPr lang="zh-TW" altLang="zh-TW" b="1" dirty="0"/>
          </a:p>
          <a:p>
            <a:r>
              <a:rPr lang="zh-TW" altLang="zh-TW" b="1" dirty="0"/>
              <a:t>②物質構造與反應</a:t>
            </a:r>
            <a:r>
              <a:rPr lang="zh-TW" altLang="zh-TW" b="1" dirty="0" smtClean="0"/>
              <a:t>速率</a:t>
            </a:r>
            <a:endParaRPr lang="en-US" altLang="zh-TW" b="1" dirty="0" smtClean="0"/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三 、加深加廣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三類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學分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/>
              <a:t>①力學</a:t>
            </a:r>
            <a:r>
              <a:rPr lang="zh-TW" altLang="zh-TW" b="1" dirty="0" smtClean="0"/>
              <a:t>一</a:t>
            </a:r>
            <a:endParaRPr lang="zh-TW" altLang="zh-TW" b="1" dirty="0"/>
          </a:p>
          <a:p>
            <a:r>
              <a:rPr lang="zh-TW" altLang="zh-TW" b="1" dirty="0"/>
              <a:t>②物質與</a:t>
            </a:r>
            <a:r>
              <a:rPr lang="zh-TW" altLang="zh-TW" b="1" dirty="0" smtClean="0"/>
              <a:t>能量</a:t>
            </a:r>
            <a:endParaRPr lang="zh-TW" altLang="zh-TW" b="1" dirty="0"/>
          </a:p>
          <a:p>
            <a:r>
              <a:rPr lang="zh-TW" altLang="zh-TW" b="1" dirty="0">
                <a:solidFill>
                  <a:srgbClr val="009900"/>
                </a:solidFill>
              </a:rPr>
              <a:t>③細胞與</a:t>
            </a:r>
            <a:r>
              <a:rPr lang="zh-TW" altLang="zh-TW" b="1" dirty="0" smtClean="0">
                <a:solidFill>
                  <a:srgbClr val="009900"/>
                </a:solidFill>
              </a:rPr>
              <a:t>遺傳</a:t>
            </a:r>
            <a:r>
              <a:rPr lang="zh-TW" altLang="en-US" b="1" dirty="0" smtClean="0">
                <a:solidFill>
                  <a:srgbClr val="009900"/>
                </a:solidFill>
              </a:rPr>
              <a:t> </a:t>
            </a:r>
            <a:endParaRPr lang="en-US" altLang="zh-TW" b="1" dirty="0" smtClean="0">
              <a:solidFill>
                <a:srgbClr val="0099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三類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學分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/>
              <a:t>①力學二與</a:t>
            </a:r>
            <a:r>
              <a:rPr lang="zh-TW" altLang="zh-TW" b="1" dirty="0" smtClean="0"/>
              <a:t>熱學</a:t>
            </a:r>
            <a:endParaRPr lang="zh-TW" altLang="zh-TW" b="1" dirty="0"/>
          </a:p>
          <a:p>
            <a:r>
              <a:rPr lang="zh-TW" altLang="zh-TW" b="1" dirty="0"/>
              <a:t>②物質構造與反應</a:t>
            </a:r>
            <a:r>
              <a:rPr lang="zh-TW" altLang="zh-TW" b="1" dirty="0" smtClean="0"/>
              <a:t>速率</a:t>
            </a:r>
            <a:endParaRPr lang="zh-TW" altLang="zh-TW" b="1" dirty="0"/>
          </a:p>
          <a:p>
            <a:r>
              <a:rPr lang="zh-TW" altLang="zh-TW" b="1" dirty="0">
                <a:solidFill>
                  <a:srgbClr val="009900"/>
                </a:solidFill>
              </a:rPr>
              <a:t>③動物體的構造與</a:t>
            </a:r>
            <a:r>
              <a:rPr lang="zh-TW" altLang="zh-TW" b="1" dirty="0" smtClean="0">
                <a:solidFill>
                  <a:srgbClr val="009900"/>
                </a:solidFill>
              </a:rPr>
              <a:t>功能</a:t>
            </a:r>
            <a:endParaRPr lang="zh-TW" altLang="en-US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b="1" dirty="0" smtClean="0">
                <a:solidFill>
                  <a:srgbClr val="0000FF"/>
                </a:solidFill>
              </a:rPr>
              <a:t/>
            </a:r>
            <a:br>
              <a:rPr lang="en-US" altLang="zh-TW" sz="3600" b="1" dirty="0" smtClean="0">
                <a:solidFill>
                  <a:srgbClr val="0000FF"/>
                </a:solidFill>
              </a:rPr>
            </a:br>
            <a:r>
              <a:rPr lang="zh-TW" altLang="en-US" sz="3600" b="1" dirty="0" smtClean="0">
                <a:solidFill>
                  <a:srgbClr val="0000FF"/>
                </a:solidFill>
              </a:rPr>
              <a:t>四 、加深加廣及多元選修</a:t>
            </a:r>
            <a:r>
              <a:rPr lang="en-US" altLang="zh-TW" sz="3600" b="1" dirty="0" smtClean="0">
                <a:solidFill>
                  <a:srgbClr val="0000FF"/>
                </a:solidFill>
              </a:rPr>
              <a:t/>
            </a:r>
            <a:br>
              <a:rPr lang="en-US" altLang="zh-TW" sz="3600" b="1" dirty="0" smtClean="0">
                <a:solidFill>
                  <a:srgbClr val="0000FF"/>
                </a:solidFill>
              </a:rPr>
            </a:br>
            <a:r>
              <a:rPr lang="en-US" altLang="zh-TW" sz="3600" b="1" dirty="0" smtClean="0">
                <a:solidFill>
                  <a:srgbClr val="0000FF"/>
                </a:solidFill>
              </a:rPr>
              <a:t>( </a:t>
            </a:r>
            <a:r>
              <a:rPr lang="zh-TW" altLang="en-US" sz="3600" b="1" dirty="0" smtClean="0">
                <a:solidFill>
                  <a:srgbClr val="0000FF"/>
                </a:solidFill>
              </a:rPr>
              <a:t>又稱：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深廣</a:t>
            </a:r>
            <a:r>
              <a:rPr lang="zh-TW" altLang="en-US" sz="3600" b="1" dirty="0" smtClean="0">
                <a:solidFill>
                  <a:srgbClr val="009900"/>
                </a:solidFill>
              </a:rPr>
              <a:t>多元</a:t>
            </a:r>
            <a:r>
              <a:rPr lang="zh-TW" altLang="en-US" sz="3600" b="1" dirty="0" smtClean="0">
                <a:solidFill>
                  <a:srgbClr val="0000FF"/>
                </a:solidFill>
              </a:rPr>
              <a:t> </a:t>
            </a:r>
            <a:r>
              <a:rPr lang="en-US" altLang="zh-TW" sz="3600" b="1" dirty="0" smtClean="0">
                <a:solidFill>
                  <a:srgbClr val="0000FF"/>
                </a:solidFill>
              </a:rPr>
              <a:t>)</a:t>
            </a:r>
            <a:br>
              <a:rPr lang="en-US" altLang="zh-TW" sz="3600" b="1" dirty="0" smtClean="0">
                <a:solidFill>
                  <a:srgbClr val="0000FF"/>
                </a:solidFill>
              </a:rPr>
            </a:b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b="1" u="sng" dirty="0" smtClean="0">
                <a:solidFill>
                  <a:srgbClr val="FF33CC"/>
                </a:solidFill>
                <a:latin typeface="標楷體" pitchFamily="65" charset="-120"/>
                <a:ea typeface="標楷體" pitchFamily="65" charset="-120"/>
              </a:rPr>
              <a:t>說明</a:t>
            </a:r>
            <a:r>
              <a:rPr lang="zh-TW" altLang="en-US" b="1" dirty="0" smtClean="0">
                <a:solidFill>
                  <a:srgbClr val="FF33CC"/>
                </a:solidFill>
                <a:latin typeface="標楷體" pitchFamily="65" charset="-120"/>
                <a:ea typeface="標楷體" pitchFamily="65" charset="-120"/>
              </a:rPr>
              <a:t>：上下學期各擇</a:t>
            </a:r>
            <a:r>
              <a:rPr lang="en-US" altLang="zh-TW" b="1" dirty="0" smtClean="0">
                <a:solidFill>
                  <a:srgbClr val="FF33CC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b="1" u="dbl" dirty="0" smtClean="0">
                <a:solidFill>
                  <a:srgbClr val="FF0000"/>
                </a:solidFill>
              </a:rPr>
              <a:t>(8</a:t>
            </a:r>
            <a:r>
              <a:rPr lang="zh-TW" altLang="en-US" b="1" u="dbl" dirty="0" smtClean="0">
                <a:solidFill>
                  <a:srgbClr val="FF0000"/>
                </a:solidFill>
              </a:rPr>
              <a:t>擇</a:t>
            </a:r>
            <a:r>
              <a:rPr lang="en-US" altLang="zh-TW" b="1" u="dbl" dirty="0" smtClean="0">
                <a:solidFill>
                  <a:srgbClr val="FF0000"/>
                </a:solidFill>
              </a:rPr>
              <a:t>1) </a:t>
            </a:r>
            <a:r>
              <a:rPr lang="zh-TW" altLang="en-US" b="1" dirty="0" smtClean="0">
                <a:solidFill>
                  <a:srgbClr val="FF33CC"/>
                </a:solidFill>
                <a:latin typeface="標楷體" pitchFamily="65" charset="-120"/>
                <a:ea typeface="標楷體" pitchFamily="65" charset="-120"/>
              </a:rPr>
              <a:t>、不得重複</a:t>
            </a:r>
            <a:endParaRPr lang="en-US" altLang="zh-TW" b="1" dirty="0" smtClean="0">
              <a:solidFill>
                <a:srgbClr val="FF33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u="dbl" dirty="0">
                <a:solidFill>
                  <a:srgbClr val="FF0000"/>
                </a:solidFill>
              </a:rPr>
              <a:t>加深加</a:t>
            </a:r>
            <a:r>
              <a:rPr lang="zh-TW" altLang="zh-TW" b="1" u="dbl" dirty="0" smtClean="0">
                <a:solidFill>
                  <a:srgbClr val="FF0000"/>
                </a:solidFill>
              </a:rPr>
              <a:t>廣</a:t>
            </a:r>
            <a:r>
              <a:rPr lang="zh-TW" altLang="zh-TW" b="1" dirty="0" smtClean="0">
                <a:solidFill>
                  <a:srgbClr val="FF0000"/>
                </a:solidFill>
              </a:rPr>
              <a:t>：</a:t>
            </a:r>
            <a:endParaRPr lang="zh-TW" altLang="zh-TW" b="1" dirty="0">
              <a:solidFill>
                <a:srgbClr val="FF0000"/>
              </a:solidFill>
            </a:endParaRPr>
          </a:p>
          <a:p>
            <a:r>
              <a:rPr lang="zh-TW" altLang="zh-TW" b="1" dirty="0"/>
              <a:t>①進階</a:t>
            </a:r>
            <a:r>
              <a:rPr lang="zh-TW" altLang="zh-TW" b="1" dirty="0" smtClean="0"/>
              <a:t>程式設計</a:t>
            </a:r>
            <a:r>
              <a:rPr lang="zh-TW" altLang="en-US" b="1" dirty="0" smtClean="0"/>
              <a:t>                    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科技</a:t>
            </a:r>
            <a:r>
              <a:rPr lang="en-US" altLang="zh-TW" b="1" dirty="0" smtClean="0"/>
              <a:t>)</a:t>
            </a:r>
            <a:endParaRPr lang="zh-TW" altLang="zh-TW" b="1" dirty="0"/>
          </a:p>
          <a:p>
            <a:r>
              <a:rPr lang="zh-TW" altLang="zh-TW" b="1" dirty="0"/>
              <a:t>②基本</a:t>
            </a:r>
            <a:r>
              <a:rPr lang="zh-TW" altLang="zh-TW" b="1" dirty="0" smtClean="0"/>
              <a:t>設計</a:t>
            </a:r>
            <a:r>
              <a:rPr lang="en-US" altLang="zh-TW" b="1" dirty="0" smtClean="0"/>
              <a:t>+</a:t>
            </a:r>
            <a:r>
              <a:rPr lang="zh-TW" altLang="zh-TW" b="1" dirty="0"/>
              <a:t>新媒體</a:t>
            </a:r>
            <a:r>
              <a:rPr lang="zh-TW" altLang="zh-TW" b="1" dirty="0" smtClean="0"/>
              <a:t>藝術</a:t>
            </a:r>
            <a:r>
              <a:rPr lang="en-US" altLang="zh-TW" b="1" dirty="0" smtClean="0"/>
              <a:t>    (</a:t>
            </a:r>
            <a:r>
              <a:rPr lang="zh-TW" altLang="en-US" b="1" dirty="0" smtClean="0"/>
              <a:t>藝術人文</a:t>
            </a:r>
            <a:r>
              <a:rPr lang="en-US" altLang="zh-TW" b="1" dirty="0" smtClean="0"/>
              <a:t>)</a:t>
            </a:r>
            <a:endParaRPr lang="zh-TW" altLang="zh-TW" b="1" dirty="0"/>
          </a:p>
          <a:p>
            <a:r>
              <a:rPr lang="zh-TW" altLang="zh-TW" b="1" dirty="0"/>
              <a:t>③多媒體</a:t>
            </a:r>
            <a:r>
              <a:rPr lang="zh-TW" altLang="zh-TW" b="1" dirty="0" smtClean="0"/>
              <a:t>音樂</a:t>
            </a:r>
            <a:r>
              <a:rPr lang="zh-TW" altLang="en-US" b="1" dirty="0" smtClean="0"/>
              <a:t>                      </a:t>
            </a:r>
            <a:r>
              <a:rPr lang="en-US" altLang="zh-TW" b="1" dirty="0" smtClean="0"/>
              <a:t> (</a:t>
            </a:r>
            <a:r>
              <a:rPr lang="zh-TW" altLang="en-US" b="1" dirty="0" smtClean="0"/>
              <a:t>藝術人文</a:t>
            </a:r>
            <a:r>
              <a:rPr lang="en-US" altLang="zh-TW" b="1" dirty="0" smtClean="0"/>
              <a:t>)   </a:t>
            </a:r>
            <a:endParaRPr lang="zh-TW" altLang="zh-TW" b="1" dirty="0"/>
          </a:p>
          <a:p>
            <a:r>
              <a:rPr lang="zh-TW" altLang="zh-TW" b="1" dirty="0"/>
              <a:t>④安全教育與傷害</a:t>
            </a:r>
            <a:r>
              <a:rPr lang="zh-TW" altLang="zh-TW" b="1" dirty="0" smtClean="0"/>
              <a:t>防護</a:t>
            </a:r>
            <a:r>
              <a:rPr lang="zh-TW" altLang="en-US" b="1" dirty="0" smtClean="0"/>
              <a:t>     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體健</a:t>
            </a:r>
            <a:r>
              <a:rPr lang="en-US" altLang="zh-TW" b="1" dirty="0" smtClean="0"/>
              <a:t>)</a:t>
            </a:r>
            <a:endParaRPr lang="zh-TW" altLang="zh-TW" b="1" dirty="0"/>
          </a:p>
          <a:p>
            <a:r>
              <a:rPr lang="zh-TW" altLang="zh-TW" b="1" dirty="0"/>
              <a:t>⑤表演</a:t>
            </a:r>
            <a:r>
              <a:rPr lang="zh-TW" altLang="zh-TW" b="1" dirty="0" smtClean="0"/>
              <a:t>創作</a:t>
            </a:r>
            <a:r>
              <a:rPr lang="zh-TW" altLang="en-US" b="1" dirty="0" smtClean="0"/>
              <a:t>                            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藝術人文</a:t>
            </a:r>
            <a:r>
              <a:rPr lang="en-US" altLang="zh-TW" b="1" dirty="0" smtClean="0"/>
              <a:t>)</a:t>
            </a:r>
            <a:endParaRPr lang="zh-TW" altLang="zh-TW" b="1" dirty="0"/>
          </a:p>
          <a:p>
            <a:pPr>
              <a:buNone/>
            </a:pP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1587</Words>
  <Application>Microsoft Office PowerPoint</Application>
  <PresentationFormat>如螢幕大小 (4:3)</PresentationFormat>
  <Paragraphs>270</Paragraphs>
  <Slides>23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108升高二選組暨選課說明</vt:lpstr>
      <vt:lpstr>109學年課諮教師團隊介紹</vt:lpstr>
      <vt:lpstr>投影片 3</vt:lpstr>
      <vt:lpstr>109學年高二課程範疇</vt:lpstr>
      <vt:lpstr>高二課程內容簡介</vt:lpstr>
      <vt:lpstr>三 、加深加廣 </vt:lpstr>
      <vt:lpstr>三 、加深加廣 </vt:lpstr>
      <vt:lpstr>三 、加深加廣</vt:lpstr>
      <vt:lpstr> 四 、加深加廣及多元選修 ( 又稱：深廣多元 ) </vt:lpstr>
      <vt:lpstr>四 、加深加廣及多元選修 ( 又稱：深廣多元 )</vt:lpstr>
      <vt:lpstr>投影片 11</vt:lpstr>
      <vt:lpstr>投影片 12</vt:lpstr>
      <vt:lpstr>投影片 13</vt:lpstr>
      <vt:lpstr>投影片 14</vt:lpstr>
      <vt:lpstr>五、彈性學習</vt:lpstr>
      <vt:lpstr>高二充實增廣</vt:lpstr>
      <vt:lpstr>109校訂必修課程簡介</vt:lpstr>
      <vt:lpstr>109校訂必修課程簡介</vt:lpstr>
      <vt:lpstr>109深廣多元課程簡介</vt:lpstr>
      <vt:lpstr>109深廣多元課程簡介</vt:lpstr>
      <vt:lpstr>109深廣多元課程簡介</vt:lpstr>
      <vt:lpstr>109深廣多元課程簡介</vt:lpstr>
      <vt:lpstr>投影片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Shaoming</dc:creator>
  <cp:lastModifiedBy>Shaoming</cp:lastModifiedBy>
  <cp:revision>183</cp:revision>
  <dcterms:created xsi:type="dcterms:W3CDTF">2020-05-21T01:46:42Z</dcterms:created>
  <dcterms:modified xsi:type="dcterms:W3CDTF">2020-05-29T03:41:57Z</dcterms:modified>
</cp:coreProperties>
</file>